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5" r:id="rId18"/>
    <p:sldId id="274" r:id="rId19"/>
    <p:sldId id="276" r:id="rId20"/>
    <p:sldId id="279" r:id="rId21"/>
    <p:sldId id="273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0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A70A-766C-46C9-B723-3BD91C32423B}" type="datetimeFigureOut">
              <a:rPr lang="pl-PL" smtClean="0"/>
              <a:t>15.04.2018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ED7E7-E7FF-4170-9623-F953681C4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68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726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840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0242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2975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32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2908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9052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204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4707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6602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463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7361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2799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852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06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8853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656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033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469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157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9736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472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18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726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882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3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459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514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723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D7E7-E7FF-4170-9623-F953681C462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689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460B-663F-432F-960F-F26824952BC5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3DA9-2694-4A15-8B14-938734D2A2E1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2210-1CD6-429A-B259-0B5DC68596D6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2DD0-AC6D-498E-8293-B5F989AEF25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BDB3-1013-4CCB-AA8A-251CD29C9F2E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03AC-F398-4DD8-BA08-8180F5921733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CFEB-50E1-47F1-B8B9-C44675866D63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B6D2-41CB-45D2-AFBF-53CF5C8CACD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7B2FF-4E41-45A8-808F-2C708FA2C515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CE8-B577-4C65-8FA2-4AF5D749A85D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C3D6-8C6C-4C13-BB0A-D4D2EEAE6806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CEC8-3ED5-4EE3-AC7A-5F82DDD0A27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7468-7CCF-4E55-9C3F-EF75CA7FB36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8B5A-9DC4-457D-B3D6-B583D6707DD1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861F-5C2F-4D3F-BCF8-D445CEB84EF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7518-E00E-4279-B13B-1276F8CD3886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C914-D136-4C3D-A85E-C42FC99DD609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24D184-8F96-418C-97C7-4FB9AD602049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16505" y="658173"/>
            <a:ext cx="10250905" cy="2616199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Unikanie kolizji człowiek-robot z wykorzystaniem czujnika Kinect</a:t>
            </a:r>
            <a:endParaRPr lang="pl-P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290787" y="3707508"/>
            <a:ext cx="7676623" cy="2677250"/>
          </a:xfrm>
        </p:spPr>
        <p:txBody>
          <a:bodyPr>
            <a:no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Piotr Walas</a:t>
            </a:r>
          </a:p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Opiekun pracy: dr hab. Wojciech </a:t>
            </a:r>
            <a:r>
              <a:rPr lang="pl-PL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Szynkiewicz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Zespół Programowania Robotów i Systemów Rozpoznających</a:t>
            </a:r>
          </a:p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20.04.2018</a:t>
            </a:r>
            <a:endParaRPr lang="pl-P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5114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i jego symulator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752597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Symulator </a:t>
            </a:r>
            <a:r>
              <a:rPr lang="pl-PL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Omnivelma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Wykorzystanie istniejącego symulatora</a:t>
            </a:r>
            <a:b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bazy mobilnej</a:t>
            </a:r>
          </a:p>
          <a:p>
            <a:pPr lvl="1"/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Wprowadzenie wymaganych </a:t>
            </a:r>
            <a:b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zmian w implementacji</a:t>
            </a:r>
          </a:p>
          <a:p>
            <a:pPr lvl="1"/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Wprowadzenie obsługi </a:t>
            </a:r>
            <a:r>
              <a:rPr lang="pl-PL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endParaRPr lang="pl-PL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Dodanie możliwości obrotu </a:t>
            </a:r>
            <a:r>
              <a:rPr lang="pl-PL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endParaRPr lang="pl-PL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10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95" y="1590038"/>
            <a:ext cx="3505689" cy="44392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1" name="pole tekstowe 10"/>
          <p:cNvSpPr txBox="1"/>
          <p:nvPr/>
        </p:nvSpPr>
        <p:spPr>
          <a:xfrm>
            <a:off x="9094558" y="6189680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996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Receptory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881378"/>
            <a:ext cx="10018713" cy="3124201"/>
          </a:xfrm>
        </p:spPr>
        <p:txBody>
          <a:bodyPr>
            <a:norm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LIDAR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Skaner laserowy działający na zasadzie radaru, lecz wykorzystujący światło, a nie mikrofale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Duża rozdzielczość działania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Niezależność od oświetlenia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11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77" y="3839530"/>
            <a:ext cx="3824515" cy="2590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25" y="3842296"/>
            <a:ext cx="3810075" cy="258526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pole tekstowe 8"/>
          <p:cNvSpPr txBox="1"/>
          <p:nvPr/>
        </p:nvSpPr>
        <p:spPr>
          <a:xfrm>
            <a:off x="3833063" y="6510741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SICK AG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7749661" y="6510741"/>
            <a:ext cx="25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</a:t>
            </a:r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linorobot.org/laser-sensor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676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4" y="1289050"/>
            <a:ext cx="6661796" cy="27813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Receptory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55680" y="2870200"/>
            <a:ext cx="10018713" cy="3124201"/>
          </a:xfrm>
        </p:spPr>
        <p:txBody>
          <a:bodyPr>
            <a:norm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Opracowany przez Microsoft dla konsoli Xbox 360 w 2010r.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Kamera RGB o rozdzielczości 640x480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Promiennik podczerwieni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Kamera z filtrem podczerwonym do rejestracji chmury punktów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Duże znaczenie dla robotyki - wykrywanie obiektów, w tym człowieka i ich lokalizacja w przestrzeni, budowa map 2D i 3D, algorytmy SLAM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12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676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Wykorzystane narzędzia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7703" y="3060417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Operating System – programowa struktura ramowa służąca do tworzenie oprogramowania przeznaczonego dla potrzeb robotyki.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Zawiera zbiór bibliotek realizujących typowe zadania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Implementuję komunikację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międzywątkową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zarządzanie pakietami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13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1060448"/>
            <a:ext cx="5346700" cy="28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69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Wykorzystane narzędzia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7703" y="3860003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symulator pozwalający na testowanie modeli robotów, algorytmów, trenowanie sztucznej inteligencji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Zawiera zaawansowany system fizyczny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Pozwala na definiowanie modeli w formacie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sdf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oraz implementacje ich logiki w języku C++ jako tzw. wtyczki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plugins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14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81" y="1586709"/>
            <a:ext cx="5253038" cy="24391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9119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Wykorzystane narzędzia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86642" y="3393276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OpenCV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biblioteka stworzona z myślą o przetwarzaniu obrazów w czasie rzeczywistym 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Obsługa obrazu, wykrywanie obiektów.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15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3" y="1752599"/>
            <a:ext cx="1907733" cy="23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042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Wykorzystane narzędzia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3707603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Dlib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biblioteka implementująca narzędzia do uczenia maszynowego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Wykorzystywana do nauki modelu na podstawie zadanej bazy wejściowej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Wykrywanie obiektów. 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16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19" y="1822969"/>
            <a:ext cx="3204558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3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" y="378941"/>
            <a:ext cx="12192001" cy="17525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l-PL" sz="5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Architektura systemu</a:t>
            </a:r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założenia</a:t>
            </a:r>
            <a:endParaRPr lang="pl-P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17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idx="1"/>
          </p:nvPr>
        </p:nvSpPr>
        <p:spPr>
          <a:xfrm>
            <a:off x="1784958" y="2737009"/>
            <a:ext cx="10018713" cy="3124201"/>
          </a:xfrm>
        </p:spPr>
        <p:txBody>
          <a:bodyPr>
            <a:noAutofit/>
          </a:bodyPr>
          <a:lstStyle/>
          <a:p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przyjmuje prędkości liniowe i kątowe w celu wykonania ruchu</a:t>
            </a: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prawidłowo rozsyła informacje o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odometrii</a:t>
            </a:r>
            <a:endParaRPr lang="pl-P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posiada percepcje przeszkód w środowisku i istnieją odpowiednie struktury danych do przechowywania i manipulacji tymi danymi</a:t>
            </a: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wykrywa położenie, rotacje i prędkość człowieka – na tej podstawie buduję strefę komfortu wokół niego</a:t>
            </a: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posiada zdolność samodzielnego wyznaczania ścieżki ruchu i odpowiedniego zadawania prędkości w celu realizacji wyznaczonej trajektorii</a:t>
            </a: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Kinect, w miarę możliwości, zwrócony jest w stronę człowieka</a:t>
            </a: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Istnienie modelu człowieka i możliwości jeg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poruszania się</a:t>
            </a:r>
            <a:endParaRPr lang="pl-PL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688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Architektura systemu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18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15" y="1273326"/>
            <a:ext cx="9810974" cy="5193354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03421" y="6554805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67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19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570991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Zdefiniowanie modelu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poprzez plik w formacie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sdf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Uruchomienie wtyczki odpowiedzialnej za logikę działania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Dodanie możliwości obrotu 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00" y="2917347"/>
            <a:ext cx="3665574" cy="364299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pole tekstowe 3"/>
          <p:cNvSpPr txBox="1"/>
          <p:nvPr/>
        </p:nvSpPr>
        <p:spPr>
          <a:xfrm>
            <a:off x="8079288" y="4254269"/>
            <a:ext cx="267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chemeClr val="accent4"/>
                </a:solidFill>
              </a:rPr>
              <a:t>DODAJ ZDJECIE Z RVIZA</a:t>
            </a:r>
          </a:p>
          <a:p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3933806" y="6554805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5741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prezentacji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93432" y="2542672"/>
            <a:ext cx="12191999" cy="460408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Motywacja i cel pracy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Dotychczasowe rozwiązania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i jego symulator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Receptory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Wykorzystane narzędzia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Architektura </a:t>
            </a:r>
            <a:r>
              <a:rPr lang="pl-P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systemu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pl-P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pl-P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Dalsze możliwości rozwoju</a:t>
            </a:r>
          </a:p>
          <a:p>
            <a:pPr marL="457200" indent="-457200">
              <a:buFont typeface="+mj-lt"/>
              <a:buAutoNum type="arabicPeriod"/>
            </a:pP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pl-P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79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20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860123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Stworzenie modelu człowieka przy pomocy programu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Human i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Blendera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Umieszczenie specjalnego obiektu z tyłu głowy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Utworzenie programu Human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poruszania się człowiekiem z perspektywy pierwszoosobowej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14" y="3593108"/>
            <a:ext cx="2247263" cy="298759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77" y="3592806"/>
            <a:ext cx="2567878" cy="298819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55" y="3589620"/>
            <a:ext cx="4622178" cy="298819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/>
          <p:cNvSpPr txBox="1"/>
          <p:nvPr/>
        </p:nvSpPr>
        <p:spPr>
          <a:xfrm>
            <a:off x="6420574" y="6581001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786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90498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Wykorzystanie map kosztów pakietu nawigacyjnego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globalna i lokalna</a:t>
            </a: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21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6" y="2400300"/>
            <a:ext cx="5958219" cy="416004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pole tekstowe 6"/>
          <p:cNvSpPr txBox="1"/>
          <p:nvPr/>
        </p:nvSpPr>
        <p:spPr>
          <a:xfrm>
            <a:off x="6204205" y="6600842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2889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015820" y="2451099"/>
            <a:ext cx="10018713" cy="3124201"/>
          </a:xfrm>
        </p:spPr>
        <p:txBody>
          <a:bodyPr>
            <a:noAutofit/>
          </a:bodyPr>
          <a:lstStyle/>
          <a:p>
            <a:pPr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Warstwowa budowa mapy kosztu</a:t>
            </a:r>
          </a:p>
          <a:p>
            <a:pPr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Dodawanie informacji poprzez zastosowanie wtyczek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plugins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</a:t>
            </a:r>
          </a:p>
          <a:p>
            <a:pPr lvl="1"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statyczna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static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/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Informacja o statycznych przeszkodach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ostarczana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priori do systemu, na bazie wcześniej wykonanych pomiarów</a:t>
            </a:r>
          </a:p>
          <a:p>
            <a:pPr lvl="1"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przeszkód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obstacle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/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Informacja o przeszkodach dostarczona przez czujniki LIDAR</a:t>
            </a:r>
            <a:endParaRPr lang="pl-PL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socjalna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proxemic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/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Informacja o wykrytych osobach dzięki danym z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LIDARów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endParaRPr lang="pl-PL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inflacyjna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inflation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/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odpowiedzialna za swoiste „rozmycie” kosztów uzyskanych z warstw powyższych – dodanie dodatkowej strefy bezpieczeństwa</a:t>
            </a:r>
          </a:p>
          <a:p>
            <a:pPr lvl="1" algn="just"/>
            <a:r>
              <a:rPr lang="pl-P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Kaskadowość wtyczek</a:t>
            </a:r>
            <a:endParaRPr lang="pl-PL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22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958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49400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18920" y="1231898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Warstwa socjalna (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proxemic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layer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Wokół człowieka powinna istnieć pewna strefa komfortu</a:t>
            </a:r>
          </a:p>
          <a:p>
            <a:pPr lvl="2"/>
            <a:r>
              <a:rPr lang="pl-PL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Strefa intymna – &lt; 0.5m</a:t>
            </a:r>
          </a:p>
          <a:p>
            <a:pPr lvl="2"/>
            <a:r>
              <a:rPr lang="pl-PL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Strefa osobista – 0.5m-1.0m</a:t>
            </a:r>
          </a:p>
          <a:p>
            <a:pPr lvl="2"/>
            <a:r>
              <a:rPr lang="pl-PL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Strefa socjalna – 1.0m-4.0m</a:t>
            </a:r>
          </a:p>
          <a:p>
            <a:pPr lvl="2"/>
            <a:r>
              <a:rPr lang="pl-PL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Strefa publiczna - &gt; 4.0m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Kształt strefy zależny jest od prędkości </a:t>
            </a:r>
            <a:b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orientacji człowieka</a:t>
            </a:r>
            <a:endParaRPr lang="pl-P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23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42" y="4504883"/>
            <a:ext cx="3096057" cy="208626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494805"/>
            <a:ext cx="4943170" cy="3381323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2920120" y="6588733"/>
            <a:ext cx="3255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</a:t>
            </a:r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Robot </a:t>
            </a:r>
            <a:r>
              <a:rPr lang="pl-PL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Rachel </a:t>
            </a:r>
            <a:r>
              <a:rPr lang="pl-PL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Kirby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8922005" y="5894404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2860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90498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Planista globalny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Zastosowanie algorytmu Dijkstry znajdowania najkrótszej ścieżki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24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2521616"/>
            <a:ext cx="6539527" cy="352074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pole tekstowe 5"/>
          <p:cNvSpPr txBox="1"/>
          <p:nvPr/>
        </p:nvSpPr>
        <p:spPr>
          <a:xfrm>
            <a:off x="4455756" y="6189680"/>
            <a:ext cx="3012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http://wiki.ros.org/global_planner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250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045005" y="2222498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Planista lokalny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Znajduję lokalną ścieżkę na bazie ścieżki globalnej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Wykorzystanie algorytmu Okna Dynamicznego (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DWA)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Działanie algorytmu</a:t>
            </a:r>
          </a:p>
          <a:p>
            <a:pPr lvl="2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 danej chwili czasowej dokonaj próbkowania możliwych wartości dx,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dteta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(prędkości robota)</a:t>
            </a:r>
          </a:p>
          <a:p>
            <a:pPr lvl="2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Dla wszystkich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spróbkowanych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prędkości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przeprować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symulacje od aktualnego położenia robota, by przewidzieć efekt zastosowania danej trajektorii</a:t>
            </a:r>
          </a:p>
          <a:p>
            <a:pPr lvl="2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Dokonaj oceny trajektorii – odległość od przeszkód, celu, zadanej ścieżki, prędkości. 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Odrzuć niedozwolone trajektorie</a:t>
            </a:r>
          </a:p>
          <a:p>
            <a:pPr lvl="2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Wybierz najwyżej punktowaną trajektorie</a:t>
            </a:r>
          </a:p>
          <a:p>
            <a:pPr lvl="2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Powtórz do uzyskania celu, bądź wystąpienia błędu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25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482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7703" y="355598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Planista lokalny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DWA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26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728515" y="6328179"/>
            <a:ext cx="3274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http</a:t>
            </a:r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://wiki.ros.org/dwa_local_planner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85" y="2450080"/>
            <a:ext cx="4794615" cy="370970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5566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7703" y="749299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Detekcja człowieka na podstawie detekcji nóg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Wykorzystanie odczytów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LIDARów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Umożliwia śledzenie pozycji i prędkości człowieka</a:t>
            </a: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27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471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7703" y="876299"/>
            <a:ext cx="10018713" cy="3124201"/>
          </a:xfrm>
        </p:spPr>
        <p:txBody>
          <a:bodyPr>
            <a:no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Detekcja człowieka na podstawie wykrytych części twarzy</a:t>
            </a: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Wykorzystanie odczytów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Kinecta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Stworzenie odpowiednich modeli za pomocą biblioteki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Dlib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Integracja przy pomocy biblioteki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OpenCV</a:t>
            </a:r>
            <a:endParaRPr lang="pl-PL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28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454400"/>
            <a:ext cx="4012098" cy="311034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pole tekstowe 6"/>
          <p:cNvSpPr txBox="1"/>
          <p:nvPr/>
        </p:nvSpPr>
        <p:spPr>
          <a:xfrm>
            <a:off x="6308978" y="6636541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własne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7505139" y="4507467"/>
            <a:ext cx="314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</a:rPr>
              <a:t>DODAJ WIDOK Z DEBBUGERA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632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Dalsze możliwości rozwoju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876299"/>
            <a:ext cx="10018713" cy="3124201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Planista 3D po integracji robota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Velma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z omawianą platformą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Rozbudowa systemu w kierunku detekcji zachować społecznych</a:t>
            </a:r>
          </a:p>
          <a:p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Przeniesienie systemu na rzeczywistego robota</a:t>
            </a: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29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00778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Motywacja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596605" y="424572"/>
            <a:ext cx="10018713" cy="3124201"/>
          </a:xfrm>
        </p:spPr>
        <p:txBody>
          <a:bodyPr>
            <a:norm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Rosnąca popularność zastosowania robotów w środowisku </a:t>
            </a: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człowieka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81" y="2903253"/>
            <a:ext cx="4613925" cy="259533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pole tekstowe 4"/>
          <p:cNvSpPr txBox="1"/>
          <p:nvPr/>
        </p:nvSpPr>
        <p:spPr>
          <a:xfrm>
            <a:off x="3221116" y="5563890"/>
            <a:ext cx="2206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Engadget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New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82" y="2903254"/>
            <a:ext cx="4613925" cy="259533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pole tekstowe 6"/>
          <p:cNvSpPr txBox="1"/>
          <p:nvPr/>
        </p:nvSpPr>
        <p:spPr>
          <a:xfrm>
            <a:off x="8561728" y="5563890"/>
            <a:ext cx="1593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PAL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Robotics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3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2037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Bibliografia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841499"/>
            <a:ext cx="10018713" cy="3124201"/>
          </a:xfrm>
        </p:spPr>
        <p:txBody>
          <a:bodyPr>
            <a:noAutofit/>
          </a:bodyPr>
          <a:lstStyle/>
          <a:p>
            <a:pPr algn="just"/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Robot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Rachel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Kirby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Carnegie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Mellon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University</a:t>
            </a:r>
            <a:endParaRPr lang="pl-P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Springer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Handbook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Robotics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Siciliano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Khatib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2nd Edition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Human Aware Mobile Robot Motion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Planner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Emrah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Akin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Sisbot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Luis F. Marin-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Urias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Rachid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Alami, and Thierry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Sim´eon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TRANSACTIONS ON ROBOTICS, VOL. 23, NO. 5, OCTOBER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2007</a:t>
            </a:r>
            <a:endParaRPr lang="pl-PL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Using Cost Maps For Planning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Maneuvers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Dave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Ferguson, 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 </a:t>
            </a:r>
            <a:r>
              <a:rPr lang="pl-PL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Likhachev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University </a:t>
            </a:r>
            <a:r>
              <a:rPr lang="pl-PL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pl-PL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Pennsylvania</a:t>
            </a:r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Robotics, Automation, Sensing </a:t>
            </a:r>
            <a:r>
              <a:rPr lang="en-US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Perception</a:t>
            </a:r>
            <a:r>
              <a:rPr lang="pl-PL" sz="20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20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Laboratory</a:t>
            </a:r>
            <a:endParaRPr lang="pl-PL" sz="20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l-PL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wiki.ros.org</a:t>
            </a: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30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02789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35200" y="468868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Dziękuję za uwagę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31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46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Motywacja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596605" y="424572"/>
            <a:ext cx="10018713" cy="3124201"/>
          </a:xfrm>
        </p:spPr>
        <p:txBody>
          <a:bodyPr>
            <a:norm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Pomoc osobom starszym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4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21" y="2781330"/>
            <a:ext cx="5313680" cy="311006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/>
          <p:cNvSpPr txBox="1"/>
          <p:nvPr/>
        </p:nvSpPr>
        <p:spPr>
          <a:xfrm>
            <a:off x="5449272" y="5980450"/>
            <a:ext cx="2313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SoftBank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Robotics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447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 pracy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857702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Stworzenie symulatora umożliwiającego symulacje środowiska oraz robota na podstawie symulatora </a:t>
            </a:r>
            <a:r>
              <a:rPr lang="pl-PL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Omnivelma</a:t>
            </a: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autorstwa </a:t>
            </a:r>
            <a:b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Radosława Świątkiewicza</a:t>
            </a:r>
          </a:p>
          <a:p>
            <a:pPr algn="just"/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Stworzenie systemu umożliwiającego wykrywanie i odpowiednie reagowanie na przeszkody </a:t>
            </a:r>
          </a:p>
          <a:p>
            <a:pPr algn="just"/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Wykrycie ludzi w środowisku pracy i odpowiednie dostosowanie ścieżki ruchu</a:t>
            </a:r>
          </a:p>
          <a:p>
            <a:pPr algn="just"/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Samodzielna nawigacja do zadanych punktów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5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4637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Dotychczasowe rozwiązania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1" y="1857702"/>
            <a:ext cx="10232996" cy="312420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Human Aware Mobile Robot Motion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Planner</a:t>
            </a: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Emrah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Akin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Sisbot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Luis F. Marin-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Urias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Rachid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Alami, and Thierry </a:t>
            </a:r>
            <a:r>
              <a:rPr lang="pl-PL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Simeon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pl-P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</a:t>
            </a:r>
          </a:p>
          <a:p>
            <a:pPr marL="0" indent="0">
              <a:buNone/>
            </a:pP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l-P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 ON ROBOTICS, VOL. 23, NO. 5, OCTOBER 2007</a:t>
            </a:r>
            <a:r>
              <a:rPr lang="pl-P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6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0505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702677" y="-898527"/>
            <a:ext cx="10018713" cy="3124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Human Aware Mobile Robot Motion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Planner</a:t>
            </a: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7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86" y="833856"/>
            <a:ext cx="6369334" cy="27836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86" y="3767686"/>
            <a:ext cx="6369334" cy="28815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74618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702677" y="-933623"/>
            <a:ext cx="10018713" cy="3124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Human Aware Mobile Robot Motion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Planner</a:t>
            </a:r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8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41" y="836730"/>
            <a:ext cx="7822917" cy="56299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4565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2599"/>
          </a:xfrm>
        </p:spPr>
        <p:txBody>
          <a:bodyPr>
            <a:normAutofit/>
          </a:bodyPr>
          <a:lstStyle/>
          <a:p>
            <a:r>
              <a:rPr lang="pl-PL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i jego symulator</a:t>
            </a:r>
            <a:endParaRPr lang="pl-PL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22120" y="190498"/>
            <a:ext cx="10018713" cy="3124201"/>
          </a:xfrm>
        </p:spPr>
        <p:txBody>
          <a:bodyPr>
            <a:normAutofit/>
          </a:bodyPr>
          <a:lstStyle/>
          <a:p>
            <a:r>
              <a:rPr lang="pl-PL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Dookólna baza mobilna</a:t>
            </a:r>
            <a:endParaRPr lang="pl-PL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>
          <a:xfrm>
            <a:off x="11640833" y="6466679"/>
            <a:ext cx="551167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9</a:t>
            </a:fld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53" y="2420618"/>
            <a:ext cx="4833152" cy="363474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37" y="2420618"/>
            <a:ext cx="4716079" cy="363474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/>
          <p:cNvSpPr txBox="1"/>
          <p:nvPr/>
        </p:nvSpPr>
        <p:spPr>
          <a:xfrm>
            <a:off x="4288087" y="6328179"/>
            <a:ext cx="474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Źródło: </a:t>
            </a:r>
            <a:r>
              <a:rPr lang="pl-P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Symulacja dookólnej bazy </a:t>
            </a:r>
            <a:r>
              <a:rPr lang="pl-PL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mobilnej, Radosław Świątkiewicz</a:t>
            </a:r>
            <a:endParaRPr lang="pl-PL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073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ksa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TM03457496[[fn=Paralaksa]]</Template>
  <TotalTime>638</TotalTime>
  <Words>971</Words>
  <Application>Microsoft Office PowerPoint</Application>
  <PresentationFormat>Panoramiczny</PresentationFormat>
  <Paragraphs>218</Paragraphs>
  <Slides>31</Slides>
  <Notes>30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Tahoma</vt:lpstr>
      <vt:lpstr>Paralaksa</vt:lpstr>
      <vt:lpstr>Unikanie kolizji człowiek-robot z wykorzystaniem czujnika Kinect</vt:lpstr>
      <vt:lpstr>Plan prezentacji</vt:lpstr>
      <vt:lpstr>Motywacja</vt:lpstr>
      <vt:lpstr>Motywacja</vt:lpstr>
      <vt:lpstr>Cel pracy</vt:lpstr>
      <vt:lpstr>Dotychczasowe rozwiązania</vt:lpstr>
      <vt:lpstr>Prezentacja programu PowerPoint</vt:lpstr>
      <vt:lpstr>Prezentacja programu PowerPoint</vt:lpstr>
      <vt:lpstr>Robot i jego symulator</vt:lpstr>
      <vt:lpstr>Robot i jego symulator</vt:lpstr>
      <vt:lpstr>Receptory</vt:lpstr>
      <vt:lpstr>Receptory</vt:lpstr>
      <vt:lpstr>Wykorzystane narzędzia</vt:lpstr>
      <vt:lpstr>Wykorzystane narzędzia</vt:lpstr>
      <vt:lpstr>Wykorzystane narzędzia</vt:lpstr>
      <vt:lpstr>Wykorzystane narzędzia</vt:lpstr>
      <vt:lpstr>Architektura systemu założenia</vt:lpstr>
      <vt:lpstr>Architektura systemu</vt:lpstr>
      <vt:lpstr>Implementacja</vt:lpstr>
      <vt:lpstr>Implementacja</vt:lpstr>
      <vt:lpstr>Implementacja</vt:lpstr>
      <vt:lpstr>Implementacja</vt:lpstr>
      <vt:lpstr>Implementacja</vt:lpstr>
      <vt:lpstr>Implementacja</vt:lpstr>
      <vt:lpstr>Implementacja</vt:lpstr>
      <vt:lpstr>Implementacja</vt:lpstr>
      <vt:lpstr>Implementacja</vt:lpstr>
      <vt:lpstr>Implementacja</vt:lpstr>
      <vt:lpstr>Dalsze możliwości rozwoju</vt:lpstr>
      <vt:lpstr>Bibliografia</vt:lpstr>
      <vt:lpstr>Dziękuję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Unikanie kolizji człowiek-robot z wykorzystaniem czujnika Kinect</dc:title>
  <dc:creator>Użytkownik systemu Windows</dc:creator>
  <cp:lastModifiedBy>Użytkownik systemu Windows</cp:lastModifiedBy>
  <cp:revision>60</cp:revision>
  <dcterms:created xsi:type="dcterms:W3CDTF">2018-04-15T11:10:46Z</dcterms:created>
  <dcterms:modified xsi:type="dcterms:W3CDTF">2018-04-15T21:49:32Z</dcterms:modified>
</cp:coreProperties>
</file>